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6858000" cx="9144000"/>
  <p:notesSz cx="6858000" cy="9144000"/>
  <p:embeddedFontLst>
    <p:embeddedFont>
      <p:font typeface="Bebas Neue"/>
      <p:regular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8AC6FD-2190-4DF6-8790-FC11BD94D9DB}">
  <a:tblStyle styleId="{258AC6FD-2190-4DF6-8790-FC11BD94D9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BebasNeue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81270d1e5_0_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81270d1e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코로나 가이드 시스템으로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방향을 제시하고자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프로젝트명을 코비드-19 콤파스로 정했습니다.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b8d572ddd_0_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b8d572dd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다음, API 및 라이브러리입니다.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위치찾기, 주소검색으로는 카카오 주소 API,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문자메시지 전송 및 인증으로는 CoolSMS,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로그관리 및 백업 으로는 POI,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통계를 위해 Chart js,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QR생성을 위해 QRjs를 사용할 예정입니다.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b8d572ddd_0_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b8d572dd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다음, 시스템구조는 Spring MVC Model 2를 사용할 예정입니다.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시큐리티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인터셉터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어드바이스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스케쥴러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b8d572ddd_0_3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b8d572dd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b8d572ddd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b8d572dd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b8d572ddd_0_3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b8d572ddd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bbc63be73_0_10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bbc63be73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81270d1e5_0_10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81270d1e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b8d572ddd_0_3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b8d572ddd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b8d572ddd_0_1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b8d572dd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c064c68a9_2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c064c68a9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81270d1e5_0_6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81270d1e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발표순서는 팀소개,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개요,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수행절차,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산출물,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 설계 순으로 진행하겠습니다.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c064c68a9_2_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c064c68a9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bbc63be73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bbc63be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b8d572ddd_0_14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b8d572dd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b8d572ddd_0_1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b8d572dd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b8d572ddd_0_16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b8d572dd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b8d572ddd_0_25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b8d572ddd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b8d572ddd_0_1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b8d572dd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b8d572ddd_0_1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b8d572dd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b8d572ddd_0_1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b8d572dd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b8d572ddd_0_1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b8d572dd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b8d572ddd_0_3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b8d572dd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첫번째로 팀원을 소개하겠습니다.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b8d572ddd_0_1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b8d572dd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bf273fe65_4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0bf273fe65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c064c68a9_2_1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c064c68a9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bf273fe65_1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bf273fe6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c064c68a9_2_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c064c68a9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c064c68a9_2_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c064c68a9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c064c68a9_2_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c064c68a9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b8d572ddd_0_1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b8d572dd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b8d572ddd_0_2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b8d572dd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c064c68a9_2_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c064c68a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b8d572ddd_0_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b8d572dd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이희현님은 PL을 맡고있고,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총괄 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주요기능 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병상관리를 담당하고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저는 TA를 맡고있고,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API 및 신기술적용을 담당하고 있습니다.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0b8d572ddd_0_2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0b8d572ddd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b8d572ddd_0_1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b8d572ddd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b8d572ddd_0_2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0b8d572dd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b8d572ddd_0_28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0b8d572dd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b8d572ddd_0_2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b8d572ddd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b8d572ddd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0b8d572dd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b8d572ddd_0_2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0b8d572dd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81270d1e5_0_1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081270d1e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81270d1e5_0_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81270d1e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강건님은 AA를 맡고 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어플리케이션 설계 를담당하고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이광효님은 DA를 맡고 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데이터베이스 설계를 담당하고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이민영님은 UA를 맡고 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화면설계를 담당하고 있습니다.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b8d572ddd_0_3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b8d572ddd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bbc63be73_0_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bbc63be7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다음, 주제선정 배경입니다.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코로나로 인해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많은 확진자들이 나오고 있지만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제대로된 시스템이 구축되어 있지않아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효율적이지 못한 방법으로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병상관리가 제대로 이루어 지고 있지 않고있습니다.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하여, 저희는 효율적인 병상관리 시스템을 구축하여,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전반적인 상황을 보다 쉽게 파악하고,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통계를 통하여 정확한 수치를 표기함으로써,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코로나가 아닌 타 전염병에도 대응할 수 있는 통합 가이드 시스템을 주제로 선정하게 되었습니다.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b8d572ddd_0_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b8d572dd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다음, 개발환경입니다.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egovframework 3.9 버전을 기반으로,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jdk 1.8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tomcat 8.5를 사용합니다.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Web 기반 설정으로는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Servlet 3.0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Jsp 2.3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jstl 1.2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Spring 4.3.2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mybatis 3.5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dbcp2 2.5를 사용합니다.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b8d572ddd_0_6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b8d572dd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앞에서 설명드린 부븐으로 이 페이지는 넘어가도록 하겠습니다.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BLANK_1_1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-9" y="-34"/>
            <a:ext cx="9144001" cy="6857791"/>
            <a:chOff x="-9" y="-25"/>
            <a:chExt cx="9144001" cy="5143472"/>
          </a:xfrm>
        </p:grpSpPr>
        <p:sp>
          <p:nvSpPr>
            <p:cNvPr id="52" name="Google Shape;52;p13"/>
            <p:cNvSpPr/>
            <p:nvPr/>
          </p:nvSpPr>
          <p:spPr>
            <a:xfrm rot="10800000">
              <a:off x="-9" y="-25"/>
              <a:ext cx="4754187" cy="5143450"/>
            </a:xfrm>
            <a:custGeom>
              <a:rect b="b" l="l" r="r" t="t"/>
              <a:pathLst>
                <a:path extrusionOk="0" h="40938" w="37839">
                  <a:moveTo>
                    <a:pt x="37839" y="0"/>
                  </a:moveTo>
                  <a:cubicBezTo>
                    <a:pt x="31770" y="767"/>
                    <a:pt x="28951" y="3515"/>
                    <a:pt x="26969" y="11313"/>
                  </a:cubicBezTo>
                  <a:cubicBezTo>
                    <a:pt x="24991" y="19111"/>
                    <a:pt x="19814" y="21473"/>
                    <a:pt x="9908" y="26266"/>
                  </a:cubicBezTo>
                  <a:cubicBezTo>
                    <a:pt x="1" y="31059"/>
                    <a:pt x="3737" y="40938"/>
                    <a:pt x="3737" y="40938"/>
                  </a:cubicBezTo>
                  <a:lnTo>
                    <a:pt x="37839" y="40938"/>
                  </a:lnTo>
                  <a:lnTo>
                    <a:pt x="37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6090101" y="1839443"/>
              <a:ext cx="3053891" cy="3304004"/>
            </a:xfrm>
            <a:custGeom>
              <a:rect b="b" l="l" r="r" t="t"/>
              <a:pathLst>
                <a:path extrusionOk="0" h="40938" w="37839">
                  <a:moveTo>
                    <a:pt x="37839" y="0"/>
                  </a:moveTo>
                  <a:cubicBezTo>
                    <a:pt x="31770" y="767"/>
                    <a:pt x="28951" y="3515"/>
                    <a:pt x="26969" y="11313"/>
                  </a:cubicBezTo>
                  <a:cubicBezTo>
                    <a:pt x="24991" y="19111"/>
                    <a:pt x="19814" y="21473"/>
                    <a:pt x="9908" y="26266"/>
                  </a:cubicBezTo>
                  <a:cubicBezTo>
                    <a:pt x="1" y="31059"/>
                    <a:pt x="3737" y="40938"/>
                    <a:pt x="3737" y="40938"/>
                  </a:cubicBezTo>
                  <a:lnTo>
                    <a:pt x="37839" y="40938"/>
                  </a:lnTo>
                  <a:lnTo>
                    <a:pt x="37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13"/>
          <p:cNvGrpSpPr/>
          <p:nvPr/>
        </p:nvGrpSpPr>
        <p:grpSpPr>
          <a:xfrm>
            <a:off x="382499" y="421994"/>
            <a:ext cx="8554525" cy="6044661"/>
            <a:chOff x="382499" y="316503"/>
            <a:chExt cx="8554525" cy="4533609"/>
          </a:xfrm>
        </p:grpSpPr>
        <p:grpSp>
          <p:nvGrpSpPr>
            <p:cNvPr id="55" name="Google Shape;55;p13"/>
            <p:cNvGrpSpPr/>
            <p:nvPr/>
          </p:nvGrpSpPr>
          <p:grpSpPr>
            <a:xfrm>
              <a:off x="382499" y="316503"/>
              <a:ext cx="8279729" cy="4533609"/>
              <a:chOff x="382499" y="-436134"/>
              <a:chExt cx="8279729" cy="4533609"/>
            </a:xfrm>
          </p:grpSpPr>
          <p:sp>
            <p:nvSpPr>
              <p:cNvPr id="56" name="Google Shape;56;p13"/>
              <p:cNvSpPr/>
              <p:nvPr/>
            </p:nvSpPr>
            <p:spPr>
              <a:xfrm rot="-5072387">
                <a:off x="8308401" y="-426849"/>
                <a:ext cx="204930" cy="204930"/>
              </a:xfrm>
              <a:prstGeom prst="ellipse">
                <a:avLst/>
              </a:prstGeom>
              <a:solidFill>
                <a:srgbClr val="FFFFFF">
                  <a:alpha val="60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1738325" y="1063983"/>
                <a:ext cx="908100" cy="908100"/>
              </a:xfrm>
              <a:prstGeom prst="ellipse">
                <a:avLst/>
              </a:prstGeom>
              <a:solidFill>
                <a:srgbClr val="FFFFFF">
                  <a:alpha val="60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2353290" y="1544695"/>
                <a:ext cx="444300" cy="444300"/>
              </a:xfrm>
              <a:prstGeom prst="ellipse">
                <a:avLst/>
              </a:prstGeom>
              <a:solidFill>
                <a:srgbClr val="FFFFFF">
                  <a:alpha val="60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 flipH="1" rot="10800000">
                <a:off x="7201800" y="1784950"/>
                <a:ext cx="653100" cy="653100"/>
              </a:xfrm>
              <a:prstGeom prst="ellipse">
                <a:avLst/>
              </a:prstGeom>
              <a:solidFill>
                <a:srgbClr val="FFFFFF">
                  <a:alpha val="60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 flipH="1" rot="10800000">
                <a:off x="7643975" y="1772902"/>
                <a:ext cx="319500" cy="319500"/>
              </a:xfrm>
              <a:prstGeom prst="ellipse">
                <a:avLst/>
              </a:prstGeom>
              <a:solidFill>
                <a:srgbClr val="FFFFFF">
                  <a:alpha val="60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1075796" y="3836699"/>
                <a:ext cx="76081" cy="76249"/>
              </a:xfrm>
              <a:custGeom>
                <a:rect b="b" l="l" r="r" t="t"/>
                <a:pathLst>
                  <a:path extrusionOk="0" h="457" w="456">
                    <a:moveTo>
                      <a:pt x="228" y="1"/>
                    </a:moveTo>
                    <a:cubicBezTo>
                      <a:pt x="103" y="1"/>
                      <a:pt x="1" y="103"/>
                      <a:pt x="1" y="229"/>
                    </a:cubicBezTo>
                    <a:cubicBezTo>
                      <a:pt x="1" y="353"/>
                      <a:pt x="103" y="456"/>
                      <a:pt x="228" y="456"/>
                    </a:cubicBezTo>
                    <a:cubicBezTo>
                      <a:pt x="353" y="456"/>
                      <a:pt x="456" y="353"/>
                      <a:pt x="456" y="229"/>
                    </a:cubicBezTo>
                    <a:cubicBezTo>
                      <a:pt x="456" y="103"/>
                      <a:pt x="353" y="1"/>
                      <a:pt x="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8586146" y="3797899"/>
                <a:ext cx="76081" cy="76249"/>
              </a:xfrm>
              <a:custGeom>
                <a:rect b="b" l="l" r="r" t="t"/>
                <a:pathLst>
                  <a:path extrusionOk="0" h="457" w="456">
                    <a:moveTo>
                      <a:pt x="228" y="1"/>
                    </a:moveTo>
                    <a:cubicBezTo>
                      <a:pt x="103" y="1"/>
                      <a:pt x="1" y="103"/>
                      <a:pt x="1" y="229"/>
                    </a:cubicBezTo>
                    <a:cubicBezTo>
                      <a:pt x="1" y="353"/>
                      <a:pt x="103" y="456"/>
                      <a:pt x="228" y="456"/>
                    </a:cubicBezTo>
                    <a:cubicBezTo>
                      <a:pt x="353" y="456"/>
                      <a:pt x="456" y="353"/>
                      <a:pt x="456" y="229"/>
                    </a:cubicBezTo>
                    <a:cubicBezTo>
                      <a:pt x="456" y="103"/>
                      <a:pt x="353" y="1"/>
                      <a:pt x="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382499" y="3874127"/>
                <a:ext cx="223500" cy="223349"/>
              </a:xfrm>
              <a:custGeom>
                <a:rect b="b" l="l" r="r" t="t"/>
                <a:pathLst>
                  <a:path extrusionOk="0" h="1563" w="1564">
                    <a:moveTo>
                      <a:pt x="782" y="228"/>
                    </a:moveTo>
                    <a:cubicBezTo>
                      <a:pt x="1089" y="228"/>
                      <a:pt x="1336" y="475"/>
                      <a:pt x="1336" y="782"/>
                    </a:cubicBezTo>
                    <a:cubicBezTo>
                      <a:pt x="1336" y="1085"/>
                      <a:pt x="1089" y="1335"/>
                      <a:pt x="782" y="1335"/>
                    </a:cubicBezTo>
                    <a:cubicBezTo>
                      <a:pt x="478" y="1335"/>
                      <a:pt x="228" y="1085"/>
                      <a:pt x="228" y="782"/>
                    </a:cubicBezTo>
                    <a:cubicBezTo>
                      <a:pt x="228" y="475"/>
                      <a:pt x="478" y="228"/>
                      <a:pt x="782" y="228"/>
                    </a:cubicBezTo>
                    <a:close/>
                    <a:moveTo>
                      <a:pt x="782" y="1"/>
                    </a:moveTo>
                    <a:cubicBezTo>
                      <a:pt x="353" y="1"/>
                      <a:pt x="0" y="349"/>
                      <a:pt x="0" y="782"/>
                    </a:cubicBezTo>
                    <a:cubicBezTo>
                      <a:pt x="0" y="1210"/>
                      <a:pt x="353" y="1563"/>
                      <a:pt x="782" y="1563"/>
                    </a:cubicBezTo>
                    <a:cubicBezTo>
                      <a:pt x="1215" y="1563"/>
                      <a:pt x="1563" y="1210"/>
                      <a:pt x="1563" y="782"/>
                    </a:cubicBezTo>
                    <a:cubicBezTo>
                      <a:pt x="1563" y="349"/>
                      <a:pt x="1215" y="1"/>
                      <a:pt x="7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" name="Google Shape;64;p13"/>
            <p:cNvSpPr/>
            <p:nvPr/>
          </p:nvSpPr>
          <p:spPr>
            <a:xfrm>
              <a:off x="2646424" y="367064"/>
              <a:ext cx="223500" cy="223349"/>
            </a:xfrm>
            <a:custGeom>
              <a:rect b="b" l="l" r="r" t="t"/>
              <a:pathLst>
                <a:path extrusionOk="0" h="1563" w="1564">
                  <a:moveTo>
                    <a:pt x="782" y="228"/>
                  </a:moveTo>
                  <a:cubicBezTo>
                    <a:pt x="1089" y="228"/>
                    <a:pt x="1336" y="475"/>
                    <a:pt x="1336" y="782"/>
                  </a:cubicBezTo>
                  <a:cubicBezTo>
                    <a:pt x="1336" y="1085"/>
                    <a:pt x="1089" y="1335"/>
                    <a:pt x="782" y="1335"/>
                  </a:cubicBezTo>
                  <a:cubicBezTo>
                    <a:pt x="478" y="1335"/>
                    <a:pt x="228" y="1085"/>
                    <a:pt x="228" y="782"/>
                  </a:cubicBezTo>
                  <a:cubicBezTo>
                    <a:pt x="228" y="475"/>
                    <a:pt x="478" y="228"/>
                    <a:pt x="782" y="228"/>
                  </a:cubicBezTo>
                  <a:close/>
                  <a:moveTo>
                    <a:pt x="782" y="1"/>
                  </a:moveTo>
                  <a:cubicBezTo>
                    <a:pt x="353" y="1"/>
                    <a:pt x="0" y="349"/>
                    <a:pt x="0" y="782"/>
                  </a:cubicBezTo>
                  <a:cubicBezTo>
                    <a:pt x="0" y="1210"/>
                    <a:pt x="353" y="1563"/>
                    <a:pt x="782" y="1563"/>
                  </a:cubicBezTo>
                  <a:cubicBezTo>
                    <a:pt x="1215" y="1563"/>
                    <a:pt x="1563" y="1210"/>
                    <a:pt x="1563" y="782"/>
                  </a:cubicBezTo>
                  <a:cubicBezTo>
                    <a:pt x="1563" y="349"/>
                    <a:pt x="1215" y="1"/>
                    <a:pt x="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2537409" y="649112"/>
              <a:ext cx="76081" cy="76249"/>
            </a:xfrm>
            <a:custGeom>
              <a:rect b="b" l="l" r="r" t="t"/>
              <a:pathLst>
                <a:path extrusionOk="0" h="457" w="456">
                  <a:moveTo>
                    <a:pt x="228" y="1"/>
                  </a:moveTo>
                  <a:cubicBezTo>
                    <a:pt x="103" y="1"/>
                    <a:pt x="1" y="103"/>
                    <a:pt x="1" y="229"/>
                  </a:cubicBezTo>
                  <a:cubicBezTo>
                    <a:pt x="1" y="353"/>
                    <a:pt x="103" y="456"/>
                    <a:pt x="228" y="456"/>
                  </a:cubicBezTo>
                  <a:cubicBezTo>
                    <a:pt x="353" y="456"/>
                    <a:pt x="456" y="353"/>
                    <a:pt x="456" y="229"/>
                  </a:cubicBezTo>
                  <a:cubicBezTo>
                    <a:pt x="456" y="103"/>
                    <a:pt x="353" y="1"/>
                    <a:pt x="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8713524" y="860714"/>
              <a:ext cx="223500" cy="223349"/>
            </a:xfrm>
            <a:custGeom>
              <a:rect b="b" l="l" r="r" t="t"/>
              <a:pathLst>
                <a:path extrusionOk="0" h="1563" w="1564">
                  <a:moveTo>
                    <a:pt x="782" y="228"/>
                  </a:moveTo>
                  <a:cubicBezTo>
                    <a:pt x="1089" y="228"/>
                    <a:pt x="1336" y="475"/>
                    <a:pt x="1336" y="782"/>
                  </a:cubicBezTo>
                  <a:cubicBezTo>
                    <a:pt x="1336" y="1085"/>
                    <a:pt x="1089" y="1335"/>
                    <a:pt x="782" y="1335"/>
                  </a:cubicBezTo>
                  <a:cubicBezTo>
                    <a:pt x="478" y="1335"/>
                    <a:pt x="228" y="1085"/>
                    <a:pt x="228" y="782"/>
                  </a:cubicBezTo>
                  <a:cubicBezTo>
                    <a:pt x="228" y="475"/>
                    <a:pt x="478" y="228"/>
                    <a:pt x="782" y="228"/>
                  </a:cubicBezTo>
                  <a:close/>
                  <a:moveTo>
                    <a:pt x="782" y="1"/>
                  </a:moveTo>
                  <a:cubicBezTo>
                    <a:pt x="353" y="1"/>
                    <a:pt x="0" y="349"/>
                    <a:pt x="0" y="782"/>
                  </a:cubicBezTo>
                  <a:cubicBezTo>
                    <a:pt x="0" y="1210"/>
                    <a:pt x="353" y="1563"/>
                    <a:pt x="782" y="1563"/>
                  </a:cubicBezTo>
                  <a:cubicBezTo>
                    <a:pt x="1215" y="1563"/>
                    <a:pt x="1563" y="1210"/>
                    <a:pt x="1563" y="782"/>
                  </a:cubicBezTo>
                  <a:cubicBezTo>
                    <a:pt x="1563" y="349"/>
                    <a:pt x="1215" y="1"/>
                    <a:pt x="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054274" y="3033700"/>
            <a:ext cx="30897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2" type="subTitle"/>
          </p:nvPr>
        </p:nvSpPr>
        <p:spPr>
          <a:xfrm>
            <a:off x="1054274" y="4911595"/>
            <a:ext cx="30897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3" type="subTitle"/>
          </p:nvPr>
        </p:nvSpPr>
        <p:spPr>
          <a:xfrm>
            <a:off x="5000046" y="3033433"/>
            <a:ext cx="30897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4" type="subTitle"/>
          </p:nvPr>
        </p:nvSpPr>
        <p:spPr>
          <a:xfrm>
            <a:off x="5000012" y="4911600"/>
            <a:ext cx="30897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type="title"/>
          </p:nvPr>
        </p:nvSpPr>
        <p:spPr>
          <a:xfrm>
            <a:off x="720000" y="720000"/>
            <a:ext cx="77040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5" type="subTitle"/>
          </p:nvPr>
        </p:nvSpPr>
        <p:spPr>
          <a:xfrm>
            <a:off x="1054274" y="2487400"/>
            <a:ext cx="3089700" cy="859500"/>
          </a:xfrm>
          <a:prstGeom prst="rect">
            <a:avLst/>
          </a:prstGeom>
        </p:spPr>
        <p:txBody>
          <a:bodyPr anchorCtr="0" anchor="b" bIns="0" lIns="91425" spcFirstLastPara="1" rIns="91425" wrap="square" tIns="2743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6" type="subTitle"/>
          </p:nvPr>
        </p:nvSpPr>
        <p:spPr>
          <a:xfrm>
            <a:off x="1054274" y="4365295"/>
            <a:ext cx="3089700" cy="859500"/>
          </a:xfrm>
          <a:prstGeom prst="rect">
            <a:avLst/>
          </a:prstGeom>
        </p:spPr>
        <p:txBody>
          <a:bodyPr anchorCtr="0" anchor="b" bIns="0" lIns="91425" spcFirstLastPara="1" rIns="91425" wrap="square" tIns="2743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7" type="subTitle"/>
          </p:nvPr>
        </p:nvSpPr>
        <p:spPr>
          <a:xfrm>
            <a:off x="5000046" y="2487133"/>
            <a:ext cx="3089700" cy="859500"/>
          </a:xfrm>
          <a:prstGeom prst="rect">
            <a:avLst/>
          </a:prstGeom>
        </p:spPr>
        <p:txBody>
          <a:bodyPr anchorCtr="0" anchor="b" bIns="0" lIns="91425" spcFirstLastPara="1" rIns="91425" wrap="square" tIns="2743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8" type="subTitle"/>
          </p:nvPr>
        </p:nvSpPr>
        <p:spPr>
          <a:xfrm>
            <a:off x="5000012" y="4365300"/>
            <a:ext cx="3089700" cy="859500"/>
          </a:xfrm>
          <a:prstGeom prst="rect">
            <a:avLst/>
          </a:prstGeom>
        </p:spPr>
        <p:txBody>
          <a:bodyPr anchorCtr="0" anchor="b" bIns="0" lIns="91425" spcFirstLastPara="1" rIns="91425" wrap="square" tIns="2743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.jp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501" y="169800"/>
            <a:ext cx="4295149" cy="42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0" y="609610"/>
            <a:ext cx="9144000" cy="415775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1509000" y="1647867"/>
            <a:ext cx="50592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5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COVID-19 COMPASS</a:t>
            </a:r>
            <a:endParaRPr b="1" i="1" sz="35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6516050" y="4414767"/>
            <a:ext cx="2575200" cy="68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4">
            <a:alphaModFix amt="57000"/>
          </a:blip>
          <a:srcRect b="9072" l="32230" r="42587" t="46346"/>
          <a:stretch/>
        </p:blipFill>
        <p:spPr>
          <a:xfrm flipH="1">
            <a:off x="6516050" y="2769066"/>
            <a:ext cx="2627950" cy="3048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2.   </a:t>
            </a:r>
            <a:r>
              <a:rPr lang="ko" sz="2000">
                <a:solidFill>
                  <a:schemeClr val="lt1"/>
                </a:solidFill>
              </a:rPr>
              <a:t>프로젝트 개요 - 개발환경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1269875" y="1013533"/>
            <a:ext cx="2949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Impact"/>
                <a:ea typeface="Impact"/>
                <a:cs typeface="Impact"/>
                <a:sym typeface="Impact"/>
              </a:rPr>
              <a:t>API 및 라이브러리</a:t>
            </a:r>
            <a:endParaRPr b="1" sz="19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745975" y="4841533"/>
            <a:ext cx="1821518" cy="18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00" y="1013533"/>
            <a:ext cx="514350" cy="419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5" name="Google Shape;195;p23"/>
          <p:cNvGraphicFramePr/>
          <p:nvPr/>
        </p:nvGraphicFramePr>
        <p:xfrm>
          <a:off x="544600" y="181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{258AC6FD-2190-4DF6-8790-FC11BD94D9DB}</a:tableStyleId>
              </a:tblPr>
              <a:tblGrid>
                <a:gridCol w="4074725"/>
                <a:gridCol w="4074725"/>
              </a:tblGrid>
              <a:tr h="66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구분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용도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>
                    <a:solidFill>
                      <a:schemeClr val="dk2"/>
                    </a:solidFill>
                  </a:tcPr>
                </a:tc>
              </a:tr>
              <a:tr h="8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카카오 주소 API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위치 찾기, 주소 검색</a:t>
                      </a:r>
                      <a:endParaRPr sz="1900"/>
                    </a:p>
                  </a:txBody>
                  <a:tcPr marT="121900" marB="121900" marR="91425" marL="91425"/>
                </a:tc>
              </a:tr>
              <a:tr h="8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CoolSMS API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문자메시지 전송 및 인증</a:t>
                      </a:r>
                      <a:endParaRPr sz="1900"/>
                    </a:p>
                  </a:txBody>
                  <a:tcPr marT="121900" marB="121900" marR="91425" marL="91425"/>
                </a:tc>
              </a:tr>
              <a:tr h="8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POI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로그 관리 및 백업</a:t>
                      </a:r>
                      <a:endParaRPr sz="1900"/>
                    </a:p>
                  </a:txBody>
                  <a:tcPr marT="121900" marB="121900" marR="91425" marL="91425"/>
                </a:tc>
              </a:tr>
              <a:tr h="8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Chart js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통계</a:t>
                      </a:r>
                      <a:endParaRPr sz="1900"/>
                    </a:p>
                  </a:txBody>
                  <a:tcPr marT="121900" marB="121900" marR="91425" marL="91425"/>
                </a:tc>
              </a:tr>
              <a:tr h="8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QR js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QR 생성</a:t>
                      </a:r>
                      <a:endParaRPr sz="1900"/>
                    </a:p>
                  </a:txBody>
                  <a:tcPr marT="121900" marB="121900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850" y="1572333"/>
            <a:ext cx="7098773" cy="36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2.   </a:t>
            </a:r>
            <a:r>
              <a:rPr lang="ko" sz="2000">
                <a:solidFill>
                  <a:schemeClr val="lt1"/>
                </a:solidFill>
              </a:rPr>
              <a:t>프로젝트 개요 - 시스템 구조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745975" y="4841533"/>
            <a:ext cx="1821518" cy="18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/>
          <p:cNvSpPr txBox="1"/>
          <p:nvPr/>
        </p:nvSpPr>
        <p:spPr>
          <a:xfrm>
            <a:off x="313050" y="2022400"/>
            <a:ext cx="156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 u="sng">
                <a:latin typeface="Impact"/>
                <a:ea typeface="Impact"/>
                <a:cs typeface="Impact"/>
                <a:sym typeface="Impact"/>
              </a:rPr>
              <a:t>관리자</a:t>
            </a:r>
            <a:endParaRPr b="1" sz="2000" u="sng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관리자</a:t>
            </a:r>
            <a:endParaRPr/>
          </a:p>
        </p:txBody>
      </p:sp>
      <p:sp>
        <p:nvSpPr>
          <p:cNvPr id="204" name="Google Shape;204;p24"/>
          <p:cNvSpPr txBox="1"/>
          <p:nvPr/>
        </p:nvSpPr>
        <p:spPr>
          <a:xfrm>
            <a:off x="313050" y="3120600"/>
            <a:ext cx="1665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 u="sng">
                <a:latin typeface="Impact"/>
                <a:ea typeface="Impact"/>
                <a:cs typeface="Impact"/>
                <a:sym typeface="Impact"/>
              </a:rPr>
              <a:t>사용자</a:t>
            </a:r>
            <a:endParaRPr b="1" sz="2000" u="sng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검사소 직원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보건소 직원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의사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생활치료센터 직원</a:t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1882950" y="3781400"/>
            <a:ext cx="196500" cy="21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501" y="169800"/>
            <a:ext cx="4295149" cy="42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0" y="609610"/>
            <a:ext cx="9144000" cy="41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H="1">
            <a:off x="1252275" y="1320800"/>
            <a:ext cx="1685925" cy="122266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/>
          <p:nvPr/>
        </p:nvSpPr>
        <p:spPr>
          <a:xfrm>
            <a:off x="6516050" y="4414767"/>
            <a:ext cx="2575200" cy="68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1252266" y="2467433"/>
            <a:ext cx="2288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수행 절차</a:t>
            </a:r>
            <a:endParaRPr b="1"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5" name="Google Shape;215;p25"/>
          <p:cNvPicPr preferRelativeResize="0"/>
          <p:nvPr/>
        </p:nvPicPr>
        <p:blipFill rotWithShape="1">
          <a:blip r:embed="rId4">
            <a:alphaModFix amt="57000"/>
          </a:blip>
          <a:srcRect b="9072" l="32230" r="42587" t="46346"/>
          <a:stretch/>
        </p:blipFill>
        <p:spPr>
          <a:xfrm flipH="1">
            <a:off x="6516050" y="2769066"/>
            <a:ext cx="2627950" cy="3048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3.   수행 절차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745975" y="4841533"/>
            <a:ext cx="1821518" cy="18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/>
          <p:nvPr/>
        </p:nvSpPr>
        <p:spPr>
          <a:xfrm>
            <a:off x="1877850" y="4565500"/>
            <a:ext cx="196500" cy="21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3" name="Google Shape;223;p26"/>
          <p:cNvGraphicFramePr/>
          <p:nvPr/>
        </p:nvGraphicFramePr>
        <p:xfrm>
          <a:off x="0" y="7595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{258AC6FD-2190-4DF6-8790-FC11BD94D9DB}</a:tableStyleId>
              </a:tblPr>
              <a:tblGrid>
                <a:gridCol w="1508675"/>
                <a:gridCol w="1938625"/>
                <a:gridCol w="5696700"/>
              </a:tblGrid>
              <a:tr h="4024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주요일정</a:t>
                      </a:r>
                      <a:endParaRPr b="1" sz="1500">
                        <a:solidFill>
                          <a:srgbClr val="FFFFFF"/>
                        </a:solidFill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121900" marB="121900" marR="91425" marL="91425"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E9E9E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" sz="1500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일정내용</a:t>
                      </a:r>
                      <a:endParaRPr b="1" sz="1500">
                        <a:solidFill>
                          <a:srgbClr val="FFFFFF"/>
                        </a:solidFill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121900" marB="121900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9E9E9E"/>
                    </a:solidFill>
                  </a:tcPr>
                </a:tc>
              </a:tr>
              <a:tr h="38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팀구성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12월 10일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프로젝트 팀 구성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</a:tr>
              <a:tr h="3833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주제 선정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(~12/17)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~ 12월 13일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주제 선정 회의 진행 및 프로젝트 기획안 제출(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</a:tr>
              <a:tr h="383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~12월 17일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주제 확정 및 최종기획안 제출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</a:tr>
              <a:tr h="5366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설계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(~12/31)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~12월 31일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설계 산출물 작성 및 보고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(서식 준수)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</a:tr>
              <a:tr h="536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2022년 01월 07일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프로젝트 착수 발표 진행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(각 팀별 프레젠테이션 자료)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</a:tr>
              <a:tr h="3833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구현 기간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(~02/04)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~02월 04일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기 설계 산출물에 따른 개발 로직 구현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</a:tr>
              <a:tr h="383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1월 21일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진행 보고 및 중간 테스트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</a:tr>
              <a:tr h="5366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테스트 및 배포 기간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~02월 12일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프로젝트 테스트, 최종 발표 자료 준비 및 리허설, 시연 서버로의 배포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</a:tr>
              <a:tr h="536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02월 17일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프로젝트 최종발표일(프로젝트 진행 과정 설명 및 산출물 소개와 시연)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</a:tr>
              <a:tr h="14566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공통 참고 사항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1. </a:t>
                      </a: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모든 산출물의 서식은 공통 양식을 준수.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2. 모든 산출물은 SVN 서버를 통해 형상관리하며, 매일 동기화 작업을 진행함.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3. 레드마인으로 프로젝트 전체 공정을 관리함.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4. 프로젝트 구성원 개인은 매일의 프로젝트 일지를 보고함.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5. 각 PL은 매주 금요일 퇴근 전 프로젝트 주간 일지를 보고함.</a:t>
                      </a:r>
                      <a:endParaRPr sz="9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501" y="169800"/>
            <a:ext cx="4295149" cy="42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0" y="609610"/>
            <a:ext cx="9144000" cy="41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H="1">
            <a:off x="1252275" y="1320800"/>
            <a:ext cx="1685925" cy="122266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/>
          <p:nvPr/>
        </p:nvSpPr>
        <p:spPr>
          <a:xfrm>
            <a:off x="6516050" y="4414767"/>
            <a:ext cx="2575200" cy="68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"/>
          <p:cNvSpPr/>
          <p:nvPr/>
        </p:nvSpPr>
        <p:spPr>
          <a:xfrm>
            <a:off x="1252266" y="2467433"/>
            <a:ext cx="2288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 산출물</a:t>
            </a:r>
            <a:endParaRPr b="1"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 rotWithShape="1">
          <a:blip r:embed="rId4">
            <a:alphaModFix amt="57000"/>
          </a:blip>
          <a:srcRect b="9072" l="32230" r="42587" t="46346"/>
          <a:stretch/>
        </p:blipFill>
        <p:spPr>
          <a:xfrm flipH="1">
            <a:off x="6516050" y="2769066"/>
            <a:ext cx="2627950" cy="3048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4.    산출물 - DB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5" y="669600"/>
            <a:ext cx="9143999" cy="618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/>
          <p:nvPr/>
        </p:nvSpPr>
        <p:spPr>
          <a:xfrm>
            <a:off x="2384825" y="5463433"/>
            <a:ext cx="1196400" cy="656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/>
          <p:nvPr/>
        </p:nvSpPr>
        <p:spPr>
          <a:xfrm>
            <a:off x="2384825" y="1384100"/>
            <a:ext cx="1515300" cy="656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84825" y="3402883"/>
            <a:ext cx="1196400" cy="656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2384825" y="2403933"/>
            <a:ext cx="1196400" cy="656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9"/>
          <p:cNvSpPr/>
          <p:nvPr/>
        </p:nvSpPr>
        <p:spPr>
          <a:xfrm>
            <a:off x="2384825" y="4472083"/>
            <a:ext cx="1515300" cy="656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4.    산출물 - </a:t>
            </a:r>
            <a:r>
              <a:rPr lang="ko" sz="2000">
                <a:solidFill>
                  <a:schemeClr val="lt1"/>
                </a:solidFill>
              </a:rPr>
              <a:t>기능</a:t>
            </a:r>
            <a:r>
              <a:rPr lang="ko" sz="2000">
                <a:solidFill>
                  <a:schemeClr val="lt1"/>
                </a:solidFill>
              </a:rPr>
              <a:t>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2384825" y="1384100"/>
            <a:ext cx="178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문진표 작성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5144375" y="5463433"/>
            <a:ext cx="178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증명서 발급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2384825" y="5463433"/>
            <a:ext cx="178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통계 관리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5144375" y="3423767"/>
            <a:ext cx="178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직원 관리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2384825" y="2403933"/>
            <a:ext cx="143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시료 관리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2384825" y="3423767"/>
            <a:ext cx="178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병상 신청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5144375" y="4443600"/>
            <a:ext cx="178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게시판 관리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5144375" y="1384100"/>
            <a:ext cx="178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로그 관리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8" name="Google Shape;258;p29"/>
          <p:cNvSpPr txBox="1"/>
          <p:nvPr/>
        </p:nvSpPr>
        <p:spPr>
          <a:xfrm>
            <a:off x="5144375" y="2403933"/>
            <a:ext cx="136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QR 코드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9" name="Google Shape;259;p29"/>
          <p:cNvSpPr txBox="1"/>
          <p:nvPr/>
        </p:nvSpPr>
        <p:spPr>
          <a:xfrm>
            <a:off x="2384825" y="4443600"/>
            <a:ext cx="178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확진자 관리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501" y="169800"/>
            <a:ext cx="4295149" cy="42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0" y="609610"/>
            <a:ext cx="9144000" cy="41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H="1">
            <a:off x="1252275" y="1320800"/>
            <a:ext cx="1685925" cy="122266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/>
          <p:nvPr/>
        </p:nvSpPr>
        <p:spPr>
          <a:xfrm>
            <a:off x="6516050" y="4414767"/>
            <a:ext cx="2575200" cy="68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1252266" y="2467433"/>
            <a:ext cx="2288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 화면 설계</a:t>
            </a:r>
            <a:endParaRPr b="1"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9" name="Google Shape;269;p30"/>
          <p:cNvPicPr preferRelativeResize="0"/>
          <p:nvPr/>
        </p:nvPicPr>
        <p:blipFill rotWithShape="1">
          <a:blip r:embed="rId4">
            <a:alphaModFix amt="57000"/>
          </a:blip>
          <a:srcRect b="9072" l="32230" r="42587" t="46346"/>
          <a:stretch/>
        </p:blipFill>
        <p:spPr>
          <a:xfrm flipH="1">
            <a:off x="6516050" y="2769066"/>
            <a:ext cx="2627950" cy="3048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</a:t>
            </a:r>
            <a:r>
              <a:rPr lang="ko" sz="2000">
                <a:solidFill>
                  <a:schemeClr val="lt1"/>
                </a:solidFill>
              </a:rPr>
              <a:t>.   화면 설계 - 비회원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75" name="Google Shape;2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400" y="872800"/>
            <a:ext cx="6326201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1"/>
          <p:cNvSpPr txBox="1"/>
          <p:nvPr/>
        </p:nvSpPr>
        <p:spPr>
          <a:xfrm>
            <a:off x="305650" y="1345200"/>
            <a:ext cx="202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305650" y="1345200"/>
            <a:ext cx="20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비회원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코로나 일반통계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5.   화면 설계 - 비회원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305650" y="1345200"/>
            <a:ext cx="202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305650" y="1345200"/>
            <a:ext cx="20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비회원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코로나 상세통계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85" name="Google Shape;2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52" cy="503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501" y="169800"/>
            <a:ext cx="4295149" cy="42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0" y="609610"/>
            <a:ext cx="9144000" cy="41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H="1">
            <a:off x="1252275" y="1320800"/>
            <a:ext cx="1685925" cy="122266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/>
          <p:nvPr/>
        </p:nvSpPr>
        <p:spPr>
          <a:xfrm>
            <a:off x="6516050" y="4414767"/>
            <a:ext cx="2575200" cy="68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1780913" y="1259100"/>
            <a:ext cx="9933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  차</a:t>
            </a:r>
            <a:endParaRPr b="1"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4">
            <a:alphaModFix amt="57000"/>
          </a:blip>
          <a:srcRect b="9072" l="32230" r="42587" t="46346"/>
          <a:stretch/>
        </p:blipFill>
        <p:spPr>
          <a:xfrm flipH="1">
            <a:off x="6516050" y="2769066"/>
            <a:ext cx="2627950" cy="304853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/>
          <p:nvPr/>
        </p:nvSpPr>
        <p:spPr>
          <a:xfrm>
            <a:off x="1418250" y="2089100"/>
            <a:ext cx="24270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 소개</a:t>
            </a:r>
            <a:b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b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 절차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산출물</a:t>
            </a:r>
            <a:b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설계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5.   화면 설계 - 비회원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91" name="Google Shape;291;p33"/>
          <p:cNvSpPr txBox="1"/>
          <p:nvPr/>
        </p:nvSpPr>
        <p:spPr>
          <a:xfrm>
            <a:off x="305650" y="1345200"/>
            <a:ext cx="202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2" name="Google Shape;292;p33"/>
          <p:cNvSpPr txBox="1"/>
          <p:nvPr/>
        </p:nvSpPr>
        <p:spPr>
          <a:xfrm>
            <a:off x="305650" y="1345200"/>
            <a:ext cx="20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비회원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코로나 상세통계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93" name="Google Shape;2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356" y="815967"/>
            <a:ext cx="6480002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6475" y="4337100"/>
            <a:ext cx="648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5.   화면 설계 - 비회원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00" name="Google Shape;3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926" y="888533"/>
            <a:ext cx="6242775" cy="503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4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비회원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문진표 작성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     개인정보 입력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</a:t>
            </a:r>
            <a:r>
              <a:rPr lang="ko" sz="2000">
                <a:solidFill>
                  <a:schemeClr val="lt1"/>
                </a:solidFill>
              </a:rPr>
              <a:t>.   화면 설계 - 비회원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400" y="872800"/>
            <a:ext cx="6334999" cy="503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/>
          <p:nvPr/>
        </p:nvSpPr>
        <p:spPr>
          <a:xfrm>
            <a:off x="305650" y="1345200"/>
            <a:ext cx="2029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비회원 메인</a:t>
            </a: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문진표 작성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     개인정보 입력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            증상 입력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</a:t>
            </a:r>
            <a:r>
              <a:rPr lang="ko" sz="2000">
                <a:solidFill>
                  <a:schemeClr val="lt1"/>
                </a:solidFill>
              </a:rPr>
              <a:t>.   화면 설계 - 검사소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14" name="Google Shape;314;p36"/>
          <p:cNvSpPr txBox="1"/>
          <p:nvPr/>
        </p:nvSpPr>
        <p:spPr>
          <a:xfrm>
            <a:off x="305650" y="1345200"/>
            <a:ext cx="20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검사소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15" name="Google Shape;3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478376" cy="503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</a:t>
            </a:r>
            <a:r>
              <a:rPr lang="ko" sz="2000">
                <a:solidFill>
                  <a:schemeClr val="lt1"/>
                </a:solidFill>
              </a:rPr>
              <a:t>.   화면 설계 - 검사소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1" name="Google Shape;321;p37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검사소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피검자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22" name="Google Shape;3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805" y="916433"/>
            <a:ext cx="6548400" cy="50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</a:t>
            </a:r>
            <a:r>
              <a:rPr lang="ko" sz="2000">
                <a:solidFill>
                  <a:schemeClr val="lt1"/>
                </a:solidFill>
              </a:rPr>
              <a:t>.   화면 설계 - 검사소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8" name="Google Shape;328;p38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검사소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피검자 상세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Bebas Neue"/>
                <a:ea typeface="Bebas Neue"/>
                <a:cs typeface="Bebas Neue"/>
                <a:sym typeface="Bebas Neue"/>
              </a:rPr>
              <a:t>             </a:t>
            </a: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QR 조회 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29" name="Google Shape;3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49" cy="50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</a:t>
            </a:r>
            <a:r>
              <a:rPr lang="ko" sz="2000">
                <a:solidFill>
                  <a:schemeClr val="lt1"/>
                </a:solidFill>
              </a:rPr>
              <a:t>.   화면 설계 - 검사소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35" name="Google Shape;335;p39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검사소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시료 요청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Bebas Neue"/>
                <a:ea typeface="Bebas Neue"/>
                <a:cs typeface="Bebas Neue"/>
                <a:sym typeface="Bebas Neue"/>
              </a:rPr>
              <a:t>       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36" name="Google Shape;3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624" y="986333"/>
            <a:ext cx="6505199" cy="50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</a:t>
            </a:r>
            <a:r>
              <a:rPr lang="ko" sz="2000">
                <a:solidFill>
                  <a:schemeClr val="lt1"/>
                </a:solidFill>
              </a:rPr>
              <a:t>.   화면 설계 - 검사소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42" name="Google Shape;342;p40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검사소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결과 조회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Bebas Neue"/>
                <a:ea typeface="Bebas Neue"/>
                <a:cs typeface="Bebas Neue"/>
                <a:sym typeface="Bebas Neue"/>
              </a:rPr>
              <a:t>       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43" name="Google Shape;3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51" cy="50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</a:t>
            </a:r>
            <a:r>
              <a:rPr lang="ko" sz="2000">
                <a:solidFill>
                  <a:schemeClr val="lt1"/>
                </a:solidFill>
              </a:rPr>
              <a:t>.   화면 설계 - 보건소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49" name="Google Shape;349;p41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보건소</a:t>
            </a: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Bebas Neue"/>
                <a:ea typeface="Bebas Neue"/>
                <a:cs typeface="Bebas Neue"/>
                <a:sym typeface="Bebas Neue"/>
              </a:rPr>
              <a:t>       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50" name="Google Shape;3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50" cy="503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</a:t>
            </a:r>
            <a:r>
              <a:rPr lang="ko" sz="2000">
                <a:solidFill>
                  <a:schemeClr val="lt1"/>
                </a:solidFill>
              </a:rPr>
              <a:t>.   화면 설계 - 보건소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56" name="Google Shape;356;p42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보건소</a:t>
            </a: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요청 시료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Bebas Neue"/>
                <a:ea typeface="Bebas Neue"/>
                <a:cs typeface="Bebas Neue"/>
                <a:sym typeface="Bebas Neue"/>
              </a:rPr>
              <a:t>       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57" name="Google Shape;3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817" y="967133"/>
            <a:ext cx="6505200" cy="503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501" y="169800"/>
            <a:ext cx="4295149" cy="42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0" y="609610"/>
            <a:ext cx="9144000" cy="41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H="1">
            <a:off x="1252275" y="1320800"/>
            <a:ext cx="1685925" cy="122266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6516050" y="4414767"/>
            <a:ext cx="2575200" cy="68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1252266" y="2467433"/>
            <a:ext cx="2288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algun Gothic"/>
              <a:buAutoNum type="arabicPeriod"/>
            </a:pPr>
            <a:r>
              <a:rPr b="1" lang="ko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 소개</a:t>
            </a:r>
            <a:endParaRPr b="1"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4">
            <a:alphaModFix amt="57000"/>
          </a:blip>
          <a:srcRect b="9072" l="32230" r="42587" t="46346"/>
          <a:stretch/>
        </p:blipFill>
        <p:spPr>
          <a:xfrm flipH="1">
            <a:off x="6516050" y="2769066"/>
            <a:ext cx="2627950" cy="3048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</a:t>
            </a:r>
            <a:r>
              <a:rPr lang="ko" sz="2000">
                <a:solidFill>
                  <a:schemeClr val="lt1"/>
                </a:solidFill>
              </a:rPr>
              <a:t>.   화면 설계 - 보건소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63" name="Google Shape;363;p43"/>
          <p:cNvSpPr txBox="1"/>
          <p:nvPr/>
        </p:nvSpPr>
        <p:spPr>
          <a:xfrm>
            <a:off x="305650" y="1345200"/>
            <a:ext cx="20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보건소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결과 등록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64" name="Google Shape;3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159" y="1069400"/>
            <a:ext cx="6505200" cy="503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5.   화면 설계 - 병원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305650" y="1345200"/>
            <a:ext cx="2029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보건소 직원 메인</a:t>
            </a:r>
            <a:endParaRPr b="1"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   확진자  상세조회     </a:t>
            </a:r>
            <a:endParaRPr b="1"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      병상신청</a:t>
            </a:r>
            <a:endParaRPr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71" name="Google Shape;3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480000" cy="50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5.   화면 설계 - 병원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77" name="Google Shape;377;p45"/>
          <p:cNvSpPr txBox="1"/>
          <p:nvPr/>
        </p:nvSpPr>
        <p:spPr>
          <a:xfrm>
            <a:off x="305650" y="1345200"/>
            <a:ext cx="2029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보건소 직원 메인</a:t>
            </a:r>
            <a:endParaRPr b="1"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   확진자  상세조회     </a:t>
            </a:r>
            <a:endParaRPr b="1"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      병상신청</a:t>
            </a:r>
            <a:endParaRPr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78" name="Google Shape;3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157" y="853267"/>
            <a:ext cx="6411601" cy="503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5.   화면 설계 - 병원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84" name="Google Shape;384;p46"/>
          <p:cNvSpPr txBox="1"/>
          <p:nvPr/>
        </p:nvSpPr>
        <p:spPr>
          <a:xfrm>
            <a:off x="305650" y="1345200"/>
            <a:ext cx="20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병원</a:t>
            </a:r>
            <a:r>
              <a:rPr b="1" lang="ko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직원 메인</a:t>
            </a:r>
            <a:endParaRPr b="1"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85" name="Google Shape;3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50" cy="503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5.   화면 설계 - 병원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91" name="Google Shape;391;p47"/>
          <p:cNvSpPr txBox="1"/>
          <p:nvPr/>
        </p:nvSpPr>
        <p:spPr>
          <a:xfrm>
            <a:off x="305650" y="1345200"/>
            <a:ext cx="20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병원 직원 메인</a:t>
            </a:r>
            <a:endParaRPr b="1"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진료환자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92" name="Google Shape;3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150" y="819933"/>
            <a:ext cx="6505201" cy="50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8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5.   화면 설계 - 병원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98" name="Google Shape;398;p48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병원 직원 메인</a:t>
            </a:r>
            <a:endParaRPr b="1"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진료환자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  진료환자 상세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99" name="Google Shape;3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51" cy="50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5.   화면 설계 - 병원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05" name="Google Shape;405;p49"/>
          <p:cNvSpPr txBox="1"/>
          <p:nvPr/>
        </p:nvSpPr>
        <p:spPr>
          <a:xfrm>
            <a:off x="305650" y="1345200"/>
            <a:ext cx="2029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병원 직원 메인</a:t>
            </a:r>
            <a:endParaRPr b="1"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진료환자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          진료환자 상세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        생활치료센터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06" name="Google Shape;4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075" y="811667"/>
            <a:ext cx="6505200" cy="50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0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</a:t>
            </a:r>
            <a:r>
              <a:rPr lang="ko" sz="2000">
                <a:solidFill>
                  <a:schemeClr val="lt1"/>
                </a:solidFill>
              </a:rPr>
              <a:t>.   화면 설계 - 병원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12" name="Google Shape;412;p50"/>
          <p:cNvSpPr txBox="1"/>
          <p:nvPr/>
        </p:nvSpPr>
        <p:spPr>
          <a:xfrm>
            <a:off x="305650" y="1345200"/>
            <a:ext cx="20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병원</a:t>
            </a: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입원환자 조회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13" name="Google Shape;41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49" cy="50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</a:t>
            </a:r>
            <a:r>
              <a:rPr lang="ko" sz="2000">
                <a:solidFill>
                  <a:schemeClr val="lt1"/>
                </a:solidFill>
              </a:rPr>
              <a:t>.   화면 설계 - 공지사항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19" name="Google Shape;419;p51"/>
          <p:cNvSpPr txBox="1"/>
          <p:nvPr/>
        </p:nvSpPr>
        <p:spPr>
          <a:xfrm>
            <a:off x="305650" y="1345200"/>
            <a:ext cx="20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병원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공지사항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20" name="Google Shape;4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52" cy="50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2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5.   화면 설계 - 공지사항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26" name="Google Shape;426;p52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병원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공지사항 등록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27" name="Google Shape;42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480001" cy="50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ko" sz="2000">
                <a:solidFill>
                  <a:schemeClr val="lt1"/>
                </a:solidFill>
              </a:rPr>
              <a:t>팀 소개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11" name="Google Shape;111;p17"/>
          <p:cNvSpPr txBox="1"/>
          <p:nvPr>
            <p:ph idx="4294967295" type="subTitle"/>
          </p:nvPr>
        </p:nvSpPr>
        <p:spPr>
          <a:xfrm>
            <a:off x="1766750" y="2944967"/>
            <a:ext cx="21276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800">
                <a:latin typeface="Impact"/>
                <a:ea typeface="Impact"/>
                <a:cs typeface="Impact"/>
                <a:sym typeface="Impact"/>
              </a:rPr>
              <a:t>이희현</a:t>
            </a:r>
            <a:r>
              <a:rPr b="1" lang="ko" sz="2800">
                <a:latin typeface="Impact"/>
                <a:ea typeface="Impact"/>
                <a:cs typeface="Impact"/>
                <a:sym typeface="Impact"/>
              </a:rPr>
              <a:t> (PL)</a:t>
            </a:r>
            <a:endParaRPr b="1" sz="2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2" name="Google Shape;112;p17"/>
          <p:cNvSpPr txBox="1"/>
          <p:nvPr>
            <p:ph idx="4294967295" type="subTitle"/>
          </p:nvPr>
        </p:nvSpPr>
        <p:spPr>
          <a:xfrm>
            <a:off x="1766749" y="3990131"/>
            <a:ext cx="1878300" cy="25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병상 관리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병원 통계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병상 신청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게시판 관리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745975" y="4841533"/>
            <a:ext cx="1821518" cy="18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>
            <p:ph idx="4294967295" type="subTitle"/>
          </p:nvPr>
        </p:nvSpPr>
        <p:spPr>
          <a:xfrm>
            <a:off x="5160550" y="2944967"/>
            <a:ext cx="21276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800">
                <a:latin typeface="Impact"/>
                <a:ea typeface="Impact"/>
                <a:cs typeface="Impact"/>
                <a:sym typeface="Impact"/>
              </a:rPr>
              <a:t>하기재</a:t>
            </a:r>
            <a:r>
              <a:rPr b="1" lang="ko" sz="2800">
                <a:latin typeface="Impact"/>
                <a:ea typeface="Impact"/>
                <a:cs typeface="Impact"/>
                <a:sym typeface="Impact"/>
              </a:rPr>
              <a:t> (TA)</a:t>
            </a:r>
            <a:endParaRPr b="1" sz="2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5" name="Google Shape;115;p17"/>
          <p:cNvSpPr txBox="1"/>
          <p:nvPr>
            <p:ph idx="4294967295" type="subTitle"/>
          </p:nvPr>
        </p:nvSpPr>
        <p:spPr>
          <a:xfrm>
            <a:off x="5285199" y="3990131"/>
            <a:ext cx="1878300" cy="25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API 적용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로그인 처리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시료관리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피검자 관리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063" y="847283"/>
            <a:ext cx="1256576" cy="19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5889" y="847283"/>
            <a:ext cx="1260000" cy="19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</a:t>
            </a:r>
            <a:r>
              <a:rPr lang="ko" sz="2000">
                <a:solidFill>
                  <a:schemeClr val="lt1"/>
                </a:solidFill>
              </a:rPr>
              <a:t>.   화면 설계 - 공지사항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33" name="Google Shape;433;p53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병원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공지사항 조회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34" name="Google Shape;4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50" cy="533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4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</a:t>
            </a:r>
            <a:r>
              <a:rPr lang="ko" sz="2000">
                <a:solidFill>
                  <a:schemeClr val="lt1"/>
                </a:solidFill>
              </a:rPr>
              <a:t>.   화면 설계 - 공통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40" name="Google Shape;440;p54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직원 공통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내 정보 조회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41" name="Google Shape;44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48" cy="5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5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</a:t>
            </a:r>
            <a:r>
              <a:rPr lang="ko" sz="2000">
                <a:solidFill>
                  <a:schemeClr val="lt1"/>
                </a:solidFill>
              </a:rPr>
              <a:t>.   화면 설계 - 공통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47" name="Google Shape;447;p55"/>
          <p:cNvSpPr txBox="1"/>
          <p:nvPr/>
        </p:nvSpPr>
        <p:spPr>
          <a:xfrm>
            <a:off x="305650" y="1345200"/>
            <a:ext cx="2029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직원 공통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내 정보 </a:t>
            </a: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조회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     내 정보 수정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48" name="Google Shape;4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900" y="954733"/>
            <a:ext cx="6435924" cy="5361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6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</a:t>
            </a:r>
            <a:r>
              <a:rPr lang="ko" sz="2000">
                <a:solidFill>
                  <a:schemeClr val="lt1"/>
                </a:solidFill>
              </a:rPr>
              <a:t>.   화면 설계 - 기관 대표회원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54" name="Google Shape;454;p56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기관 대표 회원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직원 관리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55" name="Google Shape;4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49" cy="524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7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</a:t>
            </a:r>
            <a:r>
              <a:rPr lang="ko" sz="2000">
                <a:solidFill>
                  <a:schemeClr val="lt1"/>
                </a:solidFill>
              </a:rPr>
              <a:t>.   화면 설계 - </a:t>
            </a:r>
            <a:r>
              <a:rPr lang="ko" sz="2000">
                <a:solidFill>
                  <a:schemeClr val="lt1"/>
                </a:solidFill>
              </a:rPr>
              <a:t>기관 대표회원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61" name="Google Shape;461;p57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기관 대표 회원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직원 등록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62" name="Google Shape;4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49" cy="51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8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</a:t>
            </a:r>
            <a:r>
              <a:rPr lang="ko" sz="2000">
                <a:solidFill>
                  <a:schemeClr val="lt1"/>
                </a:solidFill>
              </a:rPr>
              <a:t>.   화면 설계 - 관리자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68" name="Google Shape;468;p58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시스템 관리자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기관 관리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     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69" name="Google Shape;4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49" cy="528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9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5</a:t>
            </a:r>
            <a:r>
              <a:rPr lang="ko" sz="2000">
                <a:solidFill>
                  <a:schemeClr val="lt1"/>
                </a:solidFill>
              </a:rPr>
              <a:t>.   화면 설계 - 관리자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75" name="Google Shape;475;p59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시스템 관리자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기관 관리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     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76" name="Google Shape;4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50" cy="5317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/>
          <p:nvPr/>
        </p:nvSpPr>
        <p:spPr>
          <a:xfrm>
            <a:off x="6516050" y="4414767"/>
            <a:ext cx="2575200" cy="68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60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0"/>
          <p:cNvSpPr/>
          <p:nvPr/>
        </p:nvSpPr>
        <p:spPr>
          <a:xfrm>
            <a:off x="2772000" y="1226367"/>
            <a:ext cx="3240000" cy="4320000"/>
          </a:xfrm>
          <a:prstGeom prst="ellipse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0"/>
          <p:cNvSpPr/>
          <p:nvPr/>
        </p:nvSpPr>
        <p:spPr>
          <a:xfrm>
            <a:off x="3304000" y="2188533"/>
            <a:ext cx="2101200" cy="22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감사합니다.</a:t>
            </a:r>
            <a:endParaRPr b="1" sz="21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175" y="921300"/>
            <a:ext cx="1517750" cy="202366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ko" sz="2000">
                <a:solidFill>
                  <a:schemeClr val="lt1"/>
                </a:solidFill>
              </a:rPr>
              <a:t>팀 소개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24" name="Google Shape;124;p18"/>
          <p:cNvSpPr txBox="1"/>
          <p:nvPr>
            <p:ph idx="4294967295" type="subTitle"/>
          </p:nvPr>
        </p:nvSpPr>
        <p:spPr>
          <a:xfrm>
            <a:off x="492500" y="2944967"/>
            <a:ext cx="21276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800">
                <a:latin typeface="Impact"/>
                <a:ea typeface="Impact"/>
                <a:cs typeface="Impact"/>
                <a:sym typeface="Impact"/>
              </a:rPr>
              <a:t>강 건 (AA)</a:t>
            </a:r>
            <a:endParaRPr b="1" sz="2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5" name="Google Shape;125;p18"/>
          <p:cNvSpPr txBox="1"/>
          <p:nvPr>
            <p:ph idx="4294967295" type="subTitle"/>
          </p:nvPr>
        </p:nvSpPr>
        <p:spPr>
          <a:xfrm>
            <a:off x="492499" y="3990131"/>
            <a:ext cx="1878300" cy="25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어플리케이션 설계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각 기관별 통계관리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시스템 관리자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로그관리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745975" y="4841533"/>
            <a:ext cx="1821518" cy="18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>
            <p:ph idx="4294967295" type="subTitle"/>
          </p:nvPr>
        </p:nvSpPr>
        <p:spPr>
          <a:xfrm>
            <a:off x="3286600" y="2944950"/>
            <a:ext cx="26652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800">
                <a:latin typeface="Impact"/>
                <a:ea typeface="Impact"/>
                <a:cs typeface="Impact"/>
                <a:sym typeface="Impact"/>
              </a:rPr>
              <a:t>이광효</a:t>
            </a:r>
            <a:r>
              <a:rPr b="1" lang="ko" sz="2800">
                <a:latin typeface="Impact"/>
                <a:ea typeface="Impact"/>
                <a:cs typeface="Impact"/>
                <a:sym typeface="Impact"/>
              </a:rPr>
              <a:t> (DA)</a:t>
            </a:r>
            <a:endParaRPr b="1" sz="2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8" name="Google Shape;128;p18"/>
          <p:cNvSpPr txBox="1"/>
          <p:nvPr>
            <p:ph idx="4294967295" type="subTitle"/>
          </p:nvPr>
        </p:nvSpPr>
        <p:spPr>
          <a:xfrm>
            <a:off x="3386975" y="3990133"/>
            <a:ext cx="1992000" cy="25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데이터베이스</a:t>
            </a: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 설계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병상 신청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보건소 통계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재검신청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9" name="Google Shape;129;p18"/>
          <p:cNvSpPr txBox="1"/>
          <p:nvPr>
            <p:ph idx="4294967295" type="subTitle"/>
          </p:nvPr>
        </p:nvSpPr>
        <p:spPr>
          <a:xfrm>
            <a:off x="6175250" y="2944967"/>
            <a:ext cx="21276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800">
                <a:latin typeface="Impact"/>
                <a:ea typeface="Impact"/>
                <a:cs typeface="Impact"/>
                <a:sym typeface="Impact"/>
              </a:rPr>
              <a:t>이민영</a:t>
            </a:r>
            <a:r>
              <a:rPr b="1" lang="ko" sz="2800">
                <a:latin typeface="Impact"/>
                <a:ea typeface="Impact"/>
                <a:cs typeface="Impact"/>
                <a:sym typeface="Impact"/>
              </a:rPr>
              <a:t> (UA)</a:t>
            </a:r>
            <a:endParaRPr b="1" sz="2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0" name="Google Shape;130;p18"/>
          <p:cNvSpPr txBox="1"/>
          <p:nvPr>
            <p:ph idx="4294967295" type="subTitle"/>
          </p:nvPr>
        </p:nvSpPr>
        <p:spPr>
          <a:xfrm>
            <a:off x="6299899" y="3990131"/>
            <a:ext cx="1878300" cy="25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화면</a:t>
            </a: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 설계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비회원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문진표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일반 통계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275" y="921300"/>
            <a:ext cx="1260000" cy="19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2975" y="921283"/>
            <a:ext cx="1260000" cy="19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501" y="169800"/>
            <a:ext cx="4295149" cy="42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0" y="609610"/>
            <a:ext cx="9144000" cy="41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H="1">
            <a:off x="1252275" y="1320800"/>
            <a:ext cx="1685925" cy="122266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/>
          <p:nvPr/>
        </p:nvSpPr>
        <p:spPr>
          <a:xfrm>
            <a:off x="6516050" y="4414767"/>
            <a:ext cx="2575200" cy="68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1252276" y="2467433"/>
            <a:ext cx="25752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 프로젝트 개요</a:t>
            </a:r>
            <a:endParaRPr b="1"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4">
            <a:alphaModFix amt="57000"/>
          </a:blip>
          <a:srcRect b="9072" l="32230" r="42587" t="46346"/>
          <a:stretch/>
        </p:blipFill>
        <p:spPr>
          <a:xfrm flipH="1">
            <a:off x="6516050" y="2769066"/>
            <a:ext cx="2627950" cy="3048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2.    프로젝트 개요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1340675" y="1547033"/>
            <a:ext cx="2949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Impact"/>
                <a:ea typeface="Impact"/>
                <a:cs typeface="Impact"/>
                <a:sym typeface="Impact"/>
              </a:rPr>
              <a:t>주제 선정 배경</a:t>
            </a:r>
            <a:endParaRPr b="1" sz="19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50" y="1521733"/>
            <a:ext cx="59055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647950" y="2713867"/>
            <a:ext cx="3642300" cy="15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COVID-19 팬데믹으로 확진자들이 속출하고 있는 가운데  효율적 시스템이 구축되지 않아 엠뷸런스에서 장시간 대기하거나 자가격리 중 사망하는 등 수많은 문제점이 발생.</a:t>
            </a:r>
            <a:endParaRPr b="1" sz="13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5264725" y="1572333"/>
            <a:ext cx="2949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Impact"/>
                <a:ea typeface="Impact"/>
                <a:cs typeface="Impact"/>
                <a:sym typeface="Impact"/>
              </a:rPr>
              <a:t>기대 효과</a:t>
            </a:r>
            <a:endParaRPr b="1" sz="19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47033"/>
            <a:ext cx="59055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4572000" y="2739167"/>
            <a:ext cx="3642300" cy="24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코로나 검사에서 확진, 퇴원 등 많은 단계의 프로세스들을 수치화 하여 전국 및 지역별 코로나 관련 각종 통계자료를 산출하고</a:t>
            </a:r>
            <a:endParaRPr b="1" sz="13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이를 필요한 분야에 활용.  병상배정 단계를 해당 주체에게 직접 부여하여 보다 직관적인 파악이 가능하게 하며, 이로인해</a:t>
            </a:r>
            <a:r>
              <a:rPr b="1" lang="ko" sz="1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확진자들 또한 대기나 자가격리 기간을 줄여 신속한 치료가 가능</a:t>
            </a:r>
            <a:endParaRPr b="1" sz="13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1340675" y="1547033"/>
            <a:ext cx="2949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Impact"/>
                <a:ea typeface="Impact"/>
                <a:cs typeface="Impact"/>
                <a:sym typeface="Impact"/>
              </a:rPr>
              <a:t>주제 선정 배경</a:t>
            </a:r>
            <a:endParaRPr b="1" sz="19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50" y="1521733"/>
            <a:ext cx="5905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745975" y="4841533"/>
            <a:ext cx="1821518" cy="181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2.    </a:t>
            </a:r>
            <a:r>
              <a:rPr lang="ko" sz="2000">
                <a:solidFill>
                  <a:schemeClr val="lt1"/>
                </a:solidFill>
              </a:rPr>
              <a:t>프로젝트 개요 - 개발환경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1269875" y="1013533"/>
            <a:ext cx="2949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Impact"/>
                <a:ea typeface="Impact"/>
                <a:cs typeface="Impact"/>
                <a:sym typeface="Impact"/>
              </a:rPr>
              <a:t>TOOLS</a:t>
            </a:r>
            <a:endParaRPr b="1" sz="19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745975" y="4841533"/>
            <a:ext cx="1821518" cy="18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00" y="1013533"/>
            <a:ext cx="514350" cy="419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5" name="Google Shape;165;p21"/>
          <p:cNvGraphicFramePr/>
          <p:nvPr/>
        </p:nvGraphicFramePr>
        <p:xfrm>
          <a:off x="544600" y="181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{258AC6FD-2190-4DF6-8790-FC11BD94D9DB}</a:tableStyleId>
              </a:tblPr>
              <a:tblGrid>
                <a:gridCol w="1411700"/>
                <a:gridCol w="1411700"/>
                <a:gridCol w="1411700"/>
              </a:tblGrid>
              <a:tr h="71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구분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이름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버전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>
                    <a:solidFill>
                      <a:schemeClr val="dk2"/>
                    </a:solidFill>
                  </a:tcPr>
                </a:tc>
              </a:tr>
              <a:tr h="71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IDE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ECLIPS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3.9.0</a:t>
                      </a:r>
                      <a:endParaRPr sz="1900"/>
                    </a:p>
                  </a:txBody>
                  <a:tcPr marT="121900" marB="121900" marR="91425" marL="91425"/>
                </a:tc>
              </a:tr>
              <a:tr h="71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DB관리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Sql developer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17.4.1</a:t>
                      </a:r>
                      <a:endParaRPr sz="1900"/>
                    </a:p>
                  </a:txBody>
                  <a:tcPr marT="121900" marB="121900" marR="91425" marL="91425"/>
                </a:tc>
              </a:tr>
              <a:tr h="71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데이터모델링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eXERD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3.x</a:t>
                      </a:r>
                      <a:endParaRPr sz="1900"/>
                    </a:p>
                  </a:txBody>
                  <a:tcPr marT="121900" marB="121900" marR="91425" marL="91425"/>
                </a:tc>
              </a:tr>
              <a:tr h="71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UML모델링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StarUML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5.0.2</a:t>
                      </a:r>
                      <a:endParaRPr sz="1900"/>
                    </a:p>
                  </a:txBody>
                  <a:tcPr marT="121900" marB="121900" marR="91425" marL="91425"/>
                </a:tc>
              </a:tr>
              <a:tr h="71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프로젝트 관리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maven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2.5.1</a:t>
                      </a:r>
                      <a:endParaRPr sz="1900"/>
                    </a:p>
                  </a:txBody>
                  <a:tcPr marT="121900" marB="121900" marR="91425" marL="91425"/>
                </a:tc>
              </a:tr>
            </a:tbl>
          </a:graphicData>
        </a:graphic>
      </p:graphicFrame>
      <p:sp>
        <p:nvSpPr>
          <p:cNvPr id="166" name="Google Shape;166;p21"/>
          <p:cNvSpPr txBox="1"/>
          <p:nvPr/>
        </p:nvSpPr>
        <p:spPr>
          <a:xfrm>
            <a:off x="5634400" y="936333"/>
            <a:ext cx="2949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Impact"/>
                <a:ea typeface="Impact"/>
                <a:cs typeface="Impact"/>
                <a:sym typeface="Impact"/>
              </a:rPr>
              <a:t>SERVER</a:t>
            </a:r>
            <a:endParaRPr b="1" sz="19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125" y="960700"/>
            <a:ext cx="514350" cy="419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8" name="Google Shape;168;p21"/>
          <p:cNvGraphicFramePr/>
          <p:nvPr/>
        </p:nvGraphicFramePr>
        <p:xfrm>
          <a:off x="4909125" y="181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{258AC6FD-2190-4DF6-8790-FC11BD94D9DB}</a:tableStyleId>
              </a:tblPr>
              <a:tblGrid>
                <a:gridCol w="1318300"/>
                <a:gridCol w="1318300"/>
                <a:gridCol w="1463050"/>
              </a:tblGrid>
              <a:tr h="71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구분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이름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버전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73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WAS</a:t>
                      </a:r>
                      <a:endParaRPr sz="1900"/>
                    </a:p>
                  </a:txBody>
                  <a:tcPr marT="121900" marB="121900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Tomcat</a:t>
                      </a:r>
                      <a:endParaRPr sz="1900"/>
                    </a:p>
                  </a:txBody>
                  <a:tcPr marT="121900" marB="121900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8.5</a:t>
                      </a:r>
                      <a:endParaRPr sz="1900"/>
                    </a:p>
                  </a:txBody>
                  <a:tcPr marT="121900" marB="121900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3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형상관리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SVN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4.0.5</a:t>
                      </a:r>
                      <a:endParaRPr sz="1900"/>
                    </a:p>
                  </a:txBody>
                  <a:tcPr marT="121900" marB="121900" marR="91425" marL="91425"/>
                </a:tc>
              </a:tr>
              <a:tr h="73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동적서비스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Servlet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3.0</a:t>
                      </a:r>
                      <a:endParaRPr sz="1900"/>
                    </a:p>
                  </a:txBody>
                  <a:tcPr marT="121900" marB="121900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2.    </a:t>
            </a:r>
            <a:r>
              <a:rPr lang="ko" sz="2000">
                <a:solidFill>
                  <a:schemeClr val="lt1"/>
                </a:solidFill>
              </a:rPr>
              <a:t>프로젝트 개요 - 개발환경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1269875" y="1013533"/>
            <a:ext cx="1442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Impact"/>
                <a:ea typeface="Impact"/>
                <a:cs typeface="Impact"/>
                <a:sym typeface="Impact"/>
              </a:rPr>
              <a:t>LANGUAGE</a:t>
            </a:r>
            <a:endParaRPr b="1" sz="19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745975" y="4841533"/>
            <a:ext cx="1821518" cy="18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00" y="1078533"/>
            <a:ext cx="514350" cy="419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7" name="Google Shape;177;p22"/>
          <p:cNvGraphicFramePr/>
          <p:nvPr/>
        </p:nvGraphicFramePr>
        <p:xfrm>
          <a:off x="544600" y="181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{258AC6FD-2190-4DF6-8790-FC11BD94D9DB}</a:tableStyleId>
              </a:tblPr>
              <a:tblGrid>
                <a:gridCol w="1411700"/>
                <a:gridCol w="1411700"/>
              </a:tblGrid>
              <a:tr h="71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구분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버전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>
                    <a:solidFill>
                      <a:schemeClr val="dk2"/>
                    </a:solidFill>
                  </a:tcPr>
                </a:tc>
              </a:tr>
              <a:tr h="93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Java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1.8</a:t>
                      </a:r>
                      <a:endParaRPr sz="1900"/>
                    </a:p>
                  </a:txBody>
                  <a:tcPr marT="121900" marB="121900" marR="91425" marL="91425"/>
                </a:tc>
              </a:tr>
              <a:tr h="93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JSP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2.3</a:t>
                      </a:r>
                      <a:endParaRPr sz="1900"/>
                    </a:p>
                  </a:txBody>
                  <a:tcPr marT="121900" marB="121900" marR="91425" marL="91425"/>
                </a:tc>
              </a:tr>
              <a:tr h="113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HTML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5</a:t>
                      </a:r>
                      <a:endParaRPr sz="1900"/>
                    </a:p>
                  </a:txBody>
                  <a:tcPr marT="121900" marB="121900" marR="91425" marL="91425"/>
                </a:tc>
              </a:tr>
            </a:tbl>
          </a:graphicData>
        </a:graphic>
      </p:graphicFrame>
      <p:sp>
        <p:nvSpPr>
          <p:cNvPr id="178" name="Google Shape;178;p22"/>
          <p:cNvSpPr txBox="1"/>
          <p:nvPr/>
        </p:nvSpPr>
        <p:spPr>
          <a:xfrm>
            <a:off x="4080975" y="1013533"/>
            <a:ext cx="1758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Impact"/>
                <a:ea typeface="Impact"/>
                <a:cs typeface="Impact"/>
                <a:sym typeface="Impact"/>
              </a:rPr>
              <a:t>FRAMEWORK</a:t>
            </a:r>
            <a:endParaRPr b="1" sz="19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9575" y="1078533"/>
            <a:ext cx="514350" cy="419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0" name="Google Shape;180;p22"/>
          <p:cNvGraphicFramePr/>
          <p:nvPr/>
        </p:nvGraphicFramePr>
        <p:xfrm>
          <a:off x="3509575" y="181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{258AC6FD-2190-4DF6-8790-FC11BD94D9DB}</a:tableStyleId>
              </a:tblPr>
              <a:tblGrid>
                <a:gridCol w="1318300"/>
                <a:gridCol w="1318300"/>
              </a:tblGrid>
              <a:tr h="71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구분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이름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92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Spring</a:t>
                      </a:r>
                      <a:endParaRPr sz="1900"/>
                    </a:p>
                  </a:txBody>
                  <a:tcPr marT="121900" marB="121900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4.3.2</a:t>
                      </a:r>
                      <a:endParaRPr sz="1900"/>
                    </a:p>
                  </a:txBody>
                  <a:tcPr marT="121900" marB="121900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95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Sitemesh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2.4.2</a:t>
                      </a:r>
                      <a:endParaRPr sz="1900"/>
                    </a:p>
                  </a:txBody>
                  <a:tcPr marT="121900" marB="121900" marR="91425" marL="91425"/>
                </a:tc>
              </a:tr>
              <a:tr h="113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AdminLTE Bootstrap</a:t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3.1.0</a:t>
                      </a:r>
                      <a:endParaRPr sz="1900"/>
                    </a:p>
                  </a:txBody>
                  <a:tcPr marT="121900" marB="121900" marR="91425" marL="91425"/>
                </a:tc>
              </a:tr>
            </a:tbl>
          </a:graphicData>
        </a:graphic>
      </p:graphicFrame>
      <p:sp>
        <p:nvSpPr>
          <p:cNvPr id="181" name="Google Shape;181;p22"/>
          <p:cNvSpPr txBox="1"/>
          <p:nvPr/>
        </p:nvSpPr>
        <p:spPr>
          <a:xfrm>
            <a:off x="6947575" y="1013533"/>
            <a:ext cx="149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Impact"/>
                <a:ea typeface="Impact"/>
                <a:cs typeface="Impact"/>
                <a:sym typeface="Impact"/>
              </a:rPr>
              <a:t>DB</a:t>
            </a:r>
            <a:endParaRPr b="1" sz="1900">
              <a:latin typeface="Impact"/>
              <a:ea typeface="Impact"/>
              <a:cs typeface="Impact"/>
              <a:sym typeface="Impact"/>
            </a:endParaRPr>
          </a:p>
        </p:txBody>
      </p:sp>
      <p:graphicFrame>
        <p:nvGraphicFramePr>
          <p:cNvPr id="182" name="Google Shape;182;p22"/>
          <p:cNvGraphicFramePr/>
          <p:nvPr/>
        </p:nvGraphicFramePr>
        <p:xfrm>
          <a:off x="6363875" y="181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{258AC6FD-2190-4DF6-8790-FC11BD94D9DB}</a:tableStyleId>
              </a:tblPr>
              <a:tblGrid>
                <a:gridCol w="1318300"/>
                <a:gridCol w="1318300"/>
              </a:tblGrid>
              <a:tr h="71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구분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이름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73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Oracle</a:t>
                      </a:r>
                      <a:endParaRPr sz="1900"/>
                    </a:p>
                  </a:txBody>
                  <a:tcPr marT="121900" marB="121900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11g XE</a:t>
                      </a:r>
                      <a:endParaRPr sz="1900"/>
                    </a:p>
                  </a:txBody>
                  <a:tcPr marT="121900" marB="121900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183" name="Google Shape;183;p22"/>
          <p:cNvSpPr txBox="1"/>
          <p:nvPr/>
        </p:nvSpPr>
        <p:spPr>
          <a:xfrm>
            <a:off x="6947575" y="3422933"/>
            <a:ext cx="149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Impact"/>
                <a:ea typeface="Impact"/>
                <a:cs typeface="Impact"/>
                <a:sym typeface="Impact"/>
              </a:rPr>
              <a:t>ORM</a:t>
            </a:r>
            <a:endParaRPr b="1" sz="1900">
              <a:latin typeface="Impact"/>
              <a:ea typeface="Impact"/>
              <a:cs typeface="Impact"/>
              <a:sym typeface="Impact"/>
            </a:endParaRPr>
          </a:p>
        </p:txBody>
      </p:sp>
      <p:graphicFrame>
        <p:nvGraphicFramePr>
          <p:cNvPr id="184" name="Google Shape;184;p22"/>
          <p:cNvGraphicFramePr/>
          <p:nvPr/>
        </p:nvGraphicFramePr>
        <p:xfrm>
          <a:off x="6378375" y="411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{258AC6FD-2190-4DF6-8790-FC11BD94D9DB}</a:tableStyleId>
              </a:tblPr>
              <a:tblGrid>
                <a:gridCol w="1318300"/>
                <a:gridCol w="1318300"/>
              </a:tblGrid>
              <a:tr h="71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구분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이름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73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Mybatis</a:t>
                      </a:r>
                      <a:endParaRPr sz="1900"/>
                    </a:p>
                  </a:txBody>
                  <a:tcPr marT="121900" marB="121900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3.5.0</a:t>
                      </a:r>
                      <a:endParaRPr sz="1900"/>
                    </a:p>
                  </a:txBody>
                  <a:tcPr marT="121900" marB="121900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3875" y="1078533"/>
            <a:ext cx="5143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375" y="3410733"/>
            <a:ext cx="51435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